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3"/>
  </p:notesMasterIdLst>
  <p:handoutMasterIdLst>
    <p:handoutMasterId r:id="rId14"/>
  </p:handoutMasterIdLst>
  <p:sldIdLst>
    <p:sldId id="256" r:id="rId5"/>
    <p:sldId id="277" r:id="rId6"/>
    <p:sldId id="264" r:id="rId7"/>
    <p:sldId id="268" r:id="rId8"/>
    <p:sldId id="286" r:id="rId9"/>
    <p:sldId id="262" r:id="rId10"/>
    <p:sldId id="292" r:id="rId11"/>
    <p:sldId id="27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01E1B8-9236-4379-96C4-367A348211FA}" v="2209" dt="2024-06-12T09:17:20.194"/>
    <p1510:client id="{D9F4AF56-F0A1-2D77-716B-215DC72965FF}" v="626" dt="2024-06-12T08:47:48.616"/>
  </p1510:revLst>
</p1510:revInfo>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204" autoAdjust="0"/>
  </p:normalViewPr>
  <p:slideViewPr>
    <p:cSldViewPr snapToGrid="0">
      <p:cViewPr varScale="1">
        <p:scale>
          <a:sx n="80" d="100"/>
          <a:sy n="80" d="100"/>
        </p:scale>
        <p:origin x="782" y="53"/>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6/12/2024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6/12/2024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2909667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13063330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23710324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36071253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8" Type="http://schemas.openxmlformats.org/officeDocument/2006/relationships/image" Target="../media/image32.jpeg"/><Relationship Id="rId3" Type="http://schemas.openxmlformats.org/officeDocument/2006/relationships/image" Target="../media/image27.jpeg"/><Relationship Id="rId7" Type="http://schemas.openxmlformats.org/officeDocument/2006/relationships/image" Target="../media/image31.jpeg"/><Relationship Id="rId12" Type="http://schemas.openxmlformats.org/officeDocument/2006/relationships/image" Target="../media/image36.jpe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30.jpeg"/><Relationship Id="rId11" Type="http://schemas.openxmlformats.org/officeDocument/2006/relationships/image" Target="../media/image35.jpeg"/><Relationship Id="rId5" Type="http://schemas.openxmlformats.org/officeDocument/2006/relationships/image" Target="../media/image29.jpeg"/><Relationship Id="rId10" Type="http://schemas.openxmlformats.org/officeDocument/2006/relationships/image" Target="../media/image34.jpeg"/><Relationship Id="rId4" Type="http://schemas.openxmlformats.org/officeDocument/2006/relationships/image" Target="../media/image28.jpeg"/><Relationship Id="rId9" Type="http://schemas.openxmlformats.org/officeDocument/2006/relationships/image" Target="../media/image33.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1" y="677918"/>
            <a:ext cx="7029553" cy="3590596"/>
          </a:xfrm>
        </p:spPr>
        <p:txBody>
          <a:bodyPr>
            <a:normAutofit/>
          </a:bodyPr>
          <a:lstStyle/>
          <a:p>
            <a:r>
              <a:rPr lang="en-US" sz="4800" dirty="0"/>
              <a:t>Washing machine prototype</a:t>
            </a:r>
          </a:p>
        </p:txBody>
      </p:sp>
    </p:spTree>
    <p:extLst>
      <p:ext uri="{BB962C8B-B14F-4D97-AF65-F5344CB8AC3E}">
        <p14:creationId xmlns:p14="http://schemas.microsoft.com/office/powerpoint/2010/main" val="1642425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933950" y="429461"/>
            <a:ext cx="6343650" cy="2668463"/>
          </a:xfrm>
        </p:spPr>
        <p:txBody>
          <a:bodyPr>
            <a:normAutofit/>
          </a:bodyPr>
          <a:lstStyle/>
          <a:p>
            <a:r>
              <a:rPr lang="en-US" dirty="0"/>
              <a:t>Content</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938713" y="3300413"/>
            <a:ext cx="6338887" cy="2668587"/>
          </a:xfrm>
        </p:spPr>
        <p:txBody>
          <a:bodyPr>
            <a:normAutofit lnSpcReduction="10000"/>
          </a:bodyPr>
          <a:lstStyle/>
          <a:p>
            <a:r>
              <a:rPr lang="en-US" dirty="0"/>
              <a:t>Introduction</a:t>
            </a:r>
          </a:p>
          <a:p>
            <a:r>
              <a:rPr lang="en-US" dirty="0"/>
              <a:t>Equipment</a:t>
            </a:r>
          </a:p>
          <a:p>
            <a:r>
              <a:rPr lang="en-US" dirty="0"/>
              <a:t>Methodology</a:t>
            </a:r>
          </a:p>
          <a:p>
            <a:r>
              <a:rPr lang="en-US" dirty="0"/>
              <a:t>Safety Issues</a:t>
            </a:r>
          </a:p>
          <a:p>
            <a:r>
              <a:rPr lang="en-US" dirty="0"/>
              <a:t>Improvements</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71294" y="431478"/>
            <a:ext cx="6589150" cy="1988706"/>
          </a:xfrm>
        </p:spPr>
        <p:txBody>
          <a:bodyPr/>
          <a:lstStyle/>
          <a:p>
            <a:r>
              <a:rPr lang="en-US" dirty="0"/>
              <a:t>Introduction</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4"/>
          </p:nvPr>
        </p:nvSpPr>
        <p:spPr>
          <a:xfrm>
            <a:off x="548269" y="1237747"/>
            <a:ext cx="6597650" cy="1994675"/>
          </a:xfrm>
        </p:spPr>
        <p:txBody>
          <a:bodyPr vert="horz" lIns="91440" tIns="45720" rIns="91440" bIns="45720" rtlCol="0" anchor="t">
            <a:normAutofit/>
          </a:bodyPr>
          <a:lstStyle/>
          <a:p>
            <a:pPr algn="just">
              <a:lnSpc>
                <a:spcPct val="100000"/>
              </a:lnSpc>
            </a:pPr>
            <a:r>
              <a:rPr lang="en-US" sz="1600">
                <a:latin typeface="Avenir Next LT Pro"/>
                <a:ea typeface="+mn-lt"/>
                <a:cs typeface="Calibri"/>
              </a:rPr>
              <a:t>This mini project explores the possibility of automating a traditional washing machine using an Arduino microcontroller. The goal is to replace the original control unit with a low-cost, user-programmable system based on Arduino. This exercise will provide students with insights into the system requirements, hardware components, and programming necessary for creating a simple device. </a:t>
            </a:r>
            <a:endParaRPr lang="en-US">
              <a:latin typeface="Avenir Next LT Pro"/>
              <a:cs typeface="Calibri"/>
            </a:endParaRPr>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3</a:t>
            </a:fld>
            <a:endParaRPr lang="en-US" dirty="0"/>
          </a:p>
        </p:txBody>
      </p:sp>
      <p:sp>
        <p:nvSpPr>
          <p:cNvPr id="4" name="TextBox 3">
            <a:extLst>
              <a:ext uri="{FF2B5EF4-FFF2-40B4-BE49-F238E27FC236}">
                <a16:creationId xmlns:a16="http://schemas.microsoft.com/office/drawing/2014/main" id="{0912F815-51CA-CC92-0D0B-397A253A753E}"/>
              </a:ext>
            </a:extLst>
          </p:cNvPr>
          <p:cNvSpPr txBox="1"/>
          <p:nvPr/>
        </p:nvSpPr>
        <p:spPr>
          <a:xfrm>
            <a:off x="1919744" y="2979234"/>
            <a:ext cx="522224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b="1">
                <a:solidFill>
                  <a:schemeClr val="tx2"/>
                </a:solidFill>
              </a:rPr>
              <a:t>OBJECTIVES:</a:t>
            </a:r>
          </a:p>
        </p:txBody>
      </p:sp>
      <p:sp>
        <p:nvSpPr>
          <p:cNvPr id="5" name="TextBox 4">
            <a:extLst>
              <a:ext uri="{FF2B5EF4-FFF2-40B4-BE49-F238E27FC236}">
                <a16:creationId xmlns:a16="http://schemas.microsoft.com/office/drawing/2014/main" id="{7BF9A0D1-C6D9-1114-8F11-9399DCA1B6F1}"/>
              </a:ext>
            </a:extLst>
          </p:cNvPr>
          <p:cNvSpPr txBox="1"/>
          <p:nvPr/>
        </p:nvSpPr>
        <p:spPr>
          <a:xfrm>
            <a:off x="356220" y="3599863"/>
            <a:ext cx="7421260"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en-US" b="1">
                <a:solidFill>
                  <a:schemeClr val="tx2"/>
                </a:solidFill>
                <a:ea typeface="+mn-lt"/>
                <a:cs typeface="+mn-lt"/>
              </a:rPr>
              <a:t>Learning Embedded Systems:</a:t>
            </a:r>
            <a:endParaRPr lang="en-US">
              <a:solidFill>
                <a:schemeClr val="tx2"/>
              </a:solidFill>
              <a:ea typeface="+mn-lt"/>
              <a:cs typeface="+mn-lt"/>
            </a:endParaRPr>
          </a:p>
          <a:p>
            <a:r>
              <a:rPr lang="en-US" sz="1600">
                <a:solidFill>
                  <a:schemeClr val="tx2"/>
                </a:solidFill>
                <a:ea typeface="+mn-lt"/>
                <a:cs typeface="+mn-lt"/>
              </a:rPr>
              <a:t> Understanding how to integrate and control various hardware components like motors, pumps, valves, and sensors using Arduino.</a:t>
            </a:r>
            <a:endParaRPr lang="en-US" sz="1600" b="1">
              <a:solidFill>
                <a:schemeClr val="tx2"/>
              </a:solidFill>
              <a:ea typeface="+mn-lt"/>
              <a:cs typeface="+mn-lt"/>
            </a:endParaRPr>
          </a:p>
          <a:p>
            <a:endParaRPr lang="en-US">
              <a:solidFill>
                <a:schemeClr val="tx2"/>
              </a:solidFill>
              <a:ea typeface="+mn-lt"/>
              <a:cs typeface="+mn-lt"/>
            </a:endParaRPr>
          </a:p>
          <a:p>
            <a:r>
              <a:rPr lang="en-US" b="1">
                <a:solidFill>
                  <a:schemeClr val="tx2"/>
                </a:solidFill>
                <a:ea typeface="+mn-lt"/>
                <a:cs typeface="+mn-lt"/>
              </a:rPr>
              <a:t>2. Programming Skills:</a:t>
            </a:r>
            <a:endParaRPr lang="en-US">
              <a:solidFill>
                <a:schemeClr val="tx2"/>
              </a:solidFill>
            </a:endParaRPr>
          </a:p>
          <a:p>
            <a:r>
              <a:rPr lang="en-US" sz="1600">
                <a:solidFill>
                  <a:schemeClr val="tx2"/>
                </a:solidFill>
                <a:ea typeface="+mn-lt"/>
                <a:cs typeface="+mn-lt"/>
              </a:rPr>
              <a:t>Enhancing programming skills to write and debug code for microcontroller-based applications.</a:t>
            </a:r>
            <a:endParaRPr lang="en-US" sz="1600">
              <a:solidFill>
                <a:schemeClr val="tx2"/>
              </a:solidFill>
            </a:endParaRPr>
          </a:p>
          <a:p>
            <a:endParaRPr lang="en-US" sz="1600">
              <a:solidFill>
                <a:schemeClr val="tx2"/>
              </a:solidFill>
              <a:ea typeface="+mn-lt"/>
              <a:cs typeface="+mn-lt"/>
            </a:endParaRPr>
          </a:p>
          <a:p>
            <a:pPr marL="342900" indent="-342900">
              <a:buAutoNum type="arabicPeriod"/>
            </a:pPr>
            <a:r>
              <a:rPr lang="en-US" b="1">
                <a:solidFill>
                  <a:schemeClr val="tx2"/>
                </a:solidFill>
                <a:ea typeface="+mn-lt"/>
                <a:cs typeface="+mn-lt"/>
              </a:rPr>
              <a:t>Electronics Knowledge:</a:t>
            </a:r>
          </a:p>
          <a:p>
            <a:r>
              <a:rPr lang="en-US" sz="1600">
                <a:solidFill>
                  <a:schemeClr val="tx2"/>
                </a:solidFill>
                <a:ea typeface="+mn-lt"/>
                <a:cs typeface="+mn-lt"/>
              </a:rPr>
              <a:t>Gaining hands-on experience with electronic components, circuits, and wiring.</a:t>
            </a:r>
            <a:endParaRPr lang="en-US" sz="1600" b="1">
              <a:solidFill>
                <a:schemeClr val="tx2"/>
              </a:solidFill>
              <a:ea typeface="+mn-lt"/>
              <a:cs typeface="+mn-lt"/>
            </a:endParaRPr>
          </a:p>
        </p:txBody>
      </p:sp>
    </p:spTree>
    <p:extLst>
      <p:ext uri="{BB962C8B-B14F-4D97-AF65-F5344CB8AC3E}">
        <p14:creationId xmlns:p14="http://schemas.microsoft.com/office/powerpoint/2010/main" val="1346372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771736" y="896112"/>
            <a:ext cx="9389288" cy="1362456"/>
          </a:xfrm>
        </p:spPr>
        <p:txBody>
          <a:bodyPr/>
          <a:lstStyle/>
          <a:p>
            <a:r>
              <a:rPr lang="en-US" dirty="0"/>
              <a:t>Equipment</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493181" y="1964002"/>
            <a:ext cx="4514850" cy="4407449"/>
          </a:xfrm>
        </p:spPr>
        <p:txBody>
          <a:bodyPr vert="horz" lIns="91440" tIns="45720" rIns="91440" bIns="45720" rtlCol="0" anchor="t">
            <a:normAutofit fontScale="77500" lnSpcReduction="20000"/>
          </a:bodyPr>
          <a:lstStyle/>
          <a:p>
            <a:pPr marL="342900" indent="-342900">
              <a:lnSpc>
                <a:spcPct val="120000"/>
              </a:lnSpc>
              <a:buAutoNum type="arabicPeriod"/>
            </a:pPr>
            <a:r>
              <a:rPr lang="en-US" sz="2200" b="1" dirty="0"/>
              <a:t>Arduino</a:t>
            </a:r>
          </a:p>
          <a:p>
            <a:pPr marL="342900" indent="-342900">
              <a:lnSpc>
                <a:spcPct val="120000"/>
              </a:lnSpc>
              <a:buAutoNum type="arabicPeriod"/>
            </a:pPr>
            <a:r>
              <a:rPr lang="en-US" sz="2200" b="1" dirty="0"/>
              <a:t>LCD display</a:t>
            </a:r>
          </a:p>
          <a:p>
            <a:pPr marL="342900" indent="-342900">
              <a:lnSpc>
                <a:spcPct val="120000"/>
              </a:lnSpc>
              <a:buAutoNum type="arabicPeriod"/>
            </a:pPr>
            <a:r>
              <a:rPr lang="en-US" sz="2200" b="1" dirty="0"/>
              <a:t>Servo</a:t>
            </a:r>
          </a:p>
          <a:p>
            <a:pPr marL="342900" indent="-342900">
              <a:lnSpc>
                <a:spcPct val="120000"/>
              </a:lnSpc>
              <a:buAutoNum type="arabicPeriod"/>
            </a:pPr>
            <a:r>
              <a:rPr lang="en-US" sz="2200" b="1" dirty="0"/>
              <a:t>Ultrasonic sensor</a:t>
            </a:r>
          </a:p>
          <a:p>
            <a:pPr marL="342900" indent="-342900">
              <a:lnSpc>
                <a:spcPct val="120000"/>
              </a:lnSpc>
              <a:buAutoNum type="arabicPeriod"/>
            </a:pPr>
            <a:r>
              <a:rPr lang="en-US" sz="2200" b="1" dirty="0"/>
              <a:t>4x4 Multiplexing buttons</a:t>
            </a:r>
          </a:p>
          <a:p>
            <a:pPr marL="342900" indent="-342900">
              <a:lnSpc>
                <a:spcPct val="120000"/>
              </a:lnSpc>
              <a:buAutoNum type="arabicPeriod"/>
            </a:pPr>
            <a:r>
              <a:rPr lang="en-US" sz="2200" b="1" dirty="0"/>
              <a:t>NFC reader</a:t>
            </a:r>
          </a:p>
          <a:p>
            <a:pPr marL="342900" indent="-342900">
              <a:lnSpc>
                <a:spcPct val="120000"/>
              </a:lnSpc>
              <a:buAutoNum type="arabicPeriod"/>
            </a:pPr>
            <a:r>
              <a:rPr lang="en-US" sz="2200" b="1" dirty="0"/>
              <a:t>Tap </a:t>
            </a:r>
            <a:r>
              <a:rPr lang="en-US" sz="2200" b="1"/>
              <a:t>module</a:t>
            </a:r>
            <a:endParaRPr lang="en-US" sz="2200" b="1" dirty="0"/>
          </a:p>
          <a:p>
            <a:pPr marL="342900" indent="-342900">
              <a:lnSpc>
                <a:spcPct val="120000"/>
              </a:lnSpc>
              <a:buAutoNum type="arabicPeriod"/>
            </a:pPr>
            <a:r>
              <a:rPr lang="en-US" sz="2200" b="1" dirty="0"/>
              <a:t>Potentiometer</a:t>
            </a:r>
          </a:p>
          <a:p>
            <a:pPr marL="342900" indent="-342900">
              <a:lnSpc>
                <a:spcPct val="120000"/>
              </a:lnSpc>
              <a:buAutoNum type="arabicPeriod"/>
            </a:pPr>
            <a:r>
              <a:rPr lang="en-US" sz="2200" b="1" dirty="0"/>
              <a:t>Pushbutton</a:t>
            </a:r>
          </a:p>
          <a:p>
            <a:pPr marL="342900" indent="-342900">
              <a:lnSpc>
                <a:spcPct val="120000"/>
              </a:lnSpc>
              <a:buAutoNum type="arabicPeriod"/>
            </a:pPr>
            <a:r>
              <a:rPr lang="en-US" sz="2200" b="1" dirty="0"/>
              <a:t>Active piezo buzzer</a:t>
            </a:r>
          </a:p>
          <a:p>
            <a:pPr marL="342900" indent="-342900">
              <a:lnSpc>
                <a:spcPct val="120000"/>
              </a:lnSpc>
              <a:buAutoNum type="arabicPeriod"/>
            </a:pPr>
            <a:endParaRPr lang="en-US" b="1" dirty="0"/>
          </a:p>
          <a:p>
            <a:pPr marL="342900" indent="-342900">
              <a:lnSpc>
                <a:spcPct val="120000"/>
              </a:lnSpc>
              <a:buAutoNum type="arabicPeriod"/>
            </a:pPr>
            <a:endParaRPr lang="en-US" b="1" dirty="0"/>
          </a:p>
          <a:p>
            <a:pPr marL="342900" indent="-342900">
              <a:buAutoNum type="arabicPeriod"/>
            </a:pPr>
            <a:endParaRPr lang="en-US" dirty="0"/>
          </a:p>
          <a:p>
            <a:pPr marL="342900" indent="-342900">
              <a:buAutoNum type="arabicPeriod"/>
            </a:pPr>
            <a:endParaRPr lang="en-US" dirty="0"/>
          </a:p>
        </p:txBody>
      </p:sp>
      <p:pic>
        <p:nvPicPr>
          <p:cNvPr id="2" name="Content Placeholder 1" descr="A blue electronic board with wires and wires&#10;&#10;Description automatically generated">
            <a:extLst>
              <a:ext uri="{FF2B5EF4-FFF2-40B4-BE49-F238E27FC236}">
                <a16:creationId xmlns:a16="http://schemas.microsoft.com/office/drawing/2014/main" id="{E6BFD6B3-0E1D-2303-748E-594D6E9CE57F}"/>
              </a:ext>
            </a:extLst>
          </p:cNvPr>
          <p:cNvPicPr>
            <a:picLocks noGrp="1" noChangeAspect="1"/>
          </p:cNvPicPr>
          <p:nvPr>
            <p:ph sz="half" idx="15"/>
          </p:nvPr>
        </p:nvPicPr>
        <p:blipFill>
          <a:blip r:embed="rId3"/>
          <a:stretch>
            <a:fillRect/>
          </a:stretch>
        </p:blipFill>
        <p:spPr>
          <a:xfrm>
            <a:off x="7622477" y="335350"/>
            <a:ext cx="1632029" cy="1622736"/>
          </a:xfrm>
        </p:spPr>
      </p:pic>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4</a:t>
            </a:fld>
            <a:endParaRPr lang="en-US" dirty="0"/>
          </a:p>
        </p:txBody>
      </p:sp>
      <p:pic>
        <p:nvPicPr>
          <p:cNvPr id="5" name="Picture 4" descr="A blue plastic device with a white valve&#10;&#10;Description automatically generated">
            <a:extLst>
              <a:ext uri="{FF2B5EF4-FFF2-40B4-BE49-F238E27FC236}">
                <a16:creationId xmlns:a16="http://schemas.microsoft.com/office/drawing/2014/main" id="{8ADCAB96-B81A-D0BF-EBDA-758B4848C832}"/>
              </a:ext>
            </a:extLst>
          </p:cNvPr>
          <p:cNvPicPr>
            <a:picLocks noChangeAspect="1"/>
          </p:cNvPicPr>
          <p:nvPr/>
        </p:nvPicPr>
        <p:blipFill>
          <a:blip r:embed="rId4"/>
          <a:stretch>
            <a:fillRect/>
          </a:stretch>
        </p:blipFill>
        <p:spPr>
          <a:xfrm>
            <a:off x="7166586" y="2560887"/>
            <a:ext cx="1632030" cy="1622735"/>
          </a:xfrm>
          <a:prstGeom prst="rect">
            <a:avLst/>
          </a:prstGeom>
        </p:spPr>
      </p:pic>
      <p:pic>
        <p:nvPicPr>
          <p:cNvPr id="9" name="Picture 8" descr="A close-up of a blue screen&#10;&#10;Description automatically generated">
            <a:extLst>
              <a:ext uri="{FF2B5EF4-FFF2-40B4-BE49-F238E27FC236}">
                <a16:creationId xmlns:a16="http://schemas.microsoft.com/office/drawing/2014/main" id="{48B4F1FF-4CC0-63A4-6480-3A2E32C947A0}"/>
              </a:ext>
            </a:extLst>
          </p:cNvPr>
          <p:cNvPicPr>
            <a:picLocks noChangeAspect="1"/>
          </p:cNvPicPr>
          <p:nvPr/>
        </p:nvPicPr>
        <p:blipFill>
          <a:blip r:embed="rId5"/>
          <a:stretch>
            <a:fillRect/>
          </a:stretch>
        </p:blipFill>
        <p:spPr>
          <a:xfrm>
            <a:off x="9718234" y="337455"/>
            <a:ext cx="1641321" cy="1622736"/>
          </a:xfrm>
          <a:prstGeom prst="rect">
            <a:avLst/>
          </a:prstGeom>
        </p:spPr>
      </p:pic>
      <p:pic>
        <p:nvPicPr>
          <p:cNvPr id="10" name="Picture 9" descr="A close-up of a circuit board&#10;&#10;Description automatically generated">
            <a:extLst>
              <a:ext uri="{FF2B5EF4-FFF2-40B4-BE49-F238E27FC236}">
                <a16:creationId xmlns:a16="http://schemas.microsoft.com/office/drawing/2014/main" id="{762BE3B2-73B7-538A-B322-C68B15318E22}"/>
              </a:ext>
            </a:extLst>
          </p:cNvPr>
          <p:cNvPicPr>
            <a:picLocks noChangeAspect="1"/>
          </p:cNvPicPr>
          <p:nvPr/>
        </p:nvPicPr>
        <p:blipFill>
          <a:blip r:embed="rId6"/>
          <a:stretch>
            <a:fillRect/>
          </a:stretch>
        </p:blipFill>
        <p:spPr>
          <a:xfrm>
            <a:off x="9490996" y="2376023"/>
            <a:ext cx="1632028" cy="1752833"/>
          </a:xfrm>
          <a:prstGeom prst="rect">
            <a:avLst/>
          </a:prstGeom>
        </p:spPr>
      </p:pic>
      <p:pic>
        <p:nvPicPr>
          <p:cNvPr id="11" name="Picture 10" descr="A close-up of a device&#10;&#10;Description automatically generated">
            <a:extLst>
              <a:ext uri="{FF2B5EF4-FFF2-40B4-BE49-F238E27FC236}">
                <a16:creationId xmlns:a16="http://schemas.microsoft.com/office/drawing/2014/main" id="{FA59D265-5664-A127-9F7C-7ED1EDED7B4F}"/>
              </a:ext>
            </a:extLst>
          </p:cNvPr>
          <p:cNvPicPr>
            <a:picLocks noChangeAspect="1"/>
          </p:cNvPicPr>
          <p:nvPr/>
        </p:nvPicPr>
        <p:blipFill>
          <a:blip r:embed="rId7"/>
          <a:stretch>
            <a:fillRect/>
          </a:stretch>
        </p:blipFill>
        <p:spPr>
          <a:xfrm>
            <a:off x="8199864" y="4615861"/>
            <a:ext cx="1631795" cy="1622503"/>
          </a:xfrm>
          <a:prstGeom prst="rect">
            <a:avLst/>
          </a:prstGeom>
        </p:spPr>
      </p:pic>
      <p:pic>
        <p:nvPicPr>
          <p:cNvPr id="12" name="Picture 11" descr="A small green circuit board with black buttons&#10;&#10;Description automatically generated">
            <a:extLst>
              <a:ext uri="{FF2B5EF4-FFF2-40B4-BE49-F238E27FC236}">
                <a16:creationId xmlns:a16="http://schemas.microsoft.com/office/drawing/2014/main" id="{7B294153-1B12-6A2D-D8A6-F9129756557E}"/>
              </a:ext>
            </a:extLst>
          </p:cNvPr>
          <p:cNvPicPr>
            <a:picLocks noChangeAspect="1"/>
          </p:cNvPicPr>
          <p:nvPr/>
        </p:nvPicPr>
        <p:blipFill>
          <a:blip r:embed="rId8"/>
          <a:stretch>
            <a:fillRect/>
          </a:stretch>
        </p:blipFill>
        <p:spPr>
          <a:xfrm>
            <a:off x="6093081" y="4612354"/>
            <a:ext cx="1709623" cy="1610190"/>
          </a:xfrm>
          <a:prstGeom prst="rect">
            <a:avLst/>
          </a:prstGeom>
        </p:spPr>
      </p:pic>
      <p:pic>
        <p:nvPicPr>
          <p:cNvPr id="13" name="Picture 12" descr="A black and white electronic device&#10;&#10;Description automatically generated">
            <a:extLst>
              <a:ext uri="{FF2B5EF4-FFF2-40B4-BE49-F238E27FC236}">
                <a16:creationId xmlns:a16="http://schemas.microsoft.com/office/drawing/2014/main" id="{BC13AA45-0735-A45D-2272-493C76970D52}"/>
              </a:ext>
            </a:extLst>
          </p:cNvPr>
          <p:cNvPicPr>
            <a:picLocks noChangeAspect="1"/>
          </p:cNvPicPr>
          <p:nvPr/>
        </p:nvPicPr>
        <p:blipFill>
          <a:blip r:embed="rId9"/>
          <a:stretch>
            <a:fillRect/>
          </a:stretch>
        </p:blipFill>
        <p:spPr>
          <a:xfrm>
            <a:off x="4988011" y="2371563"/>
            <a:ext cx="1780711" cy="1855052"/>
          </a:xfrm>
          <a:prstGeom prst="rect">
            <a:avLst/>
          </a:prstGeom>
        </p:spPr>
      </p:pic>
      <p:pic>
        <p:nvPicPr>
          <p:cNvPr id="14" name="Picture 13" descr="A close-up of a small metal object&#10;&#10;Description automatically generated">
            <a:extLst>
              <a:ext uri="{FF2B5EF4-FFF2-40B4-BE49-F238E27FC236}">
                <a16:creationId xmlns:a16="http://schemas.microsoft.com/office/drawing/2014/main" id="{E6F393A9-22AA-72C7-7A69-600E6F6D6186}"/>
              </a:ext>
            </a:extLst>
          </p:cNvPr>
          <p:cNvPicPr>
            <a:picLocks noChangeAspect="1"/>
          </p:cNvPicPr>
          <p:nvPr/>
        </p:nvPicPr>
        <p:blipFill>
          <a:blip r:embed="rId10"/>
          <a:stretch>
            <a:fillRect/>
          </a:stretch>
        </p:blipFill>
        <p:spPr>
          <a:xfrm>
            <a:off x="3854551" y="4372834"/>
            <a:ext cx="1920101" cy="1864345"/>
          </a:xfrm>
          <a:prstGeom prst="rect">
            <a:avLst/>
          </a:prstGeom>
        </p:spPr>
      </p:pic>
      <p:pic>
        <p:nvPicPr>
          <p:cNvPr id="15" name="Picture 14" descr="A black round object with red and black wires&#10;&#10;Description automatically generated">
            <a:extLst>
              <a:ext uri="{FF2B5EF4-FFF2-40B4-BE49-F238E27FC236}">
                <a16:creationId xmlns:a16="http://schemas.microsoft.com/office/drawing/2014/main" id="{0A9F8639-60AF-E76B-80FC-7AB06C447524}"/>
              </a:ext>
            </a:extLst>
          </p:cNvPr>
          <p:cNvPicPr>
            <a:picLocks noChangeAspect="1"/>
          </p:cNvPicPr>
          <p:nvPr/>
        </p:nvPicPr>
        <p:blipFill>
          <a:blip r:embed="rId11"/>
          <a:stretch>
            <a:fillRect/>
          </a:stretch>
        </p:blipFill>
        <p:spPr>
          <a:xfrm>
            <a:off x="4688794" y="464023"/>
            <a:ext cx="2373816" cy="1368116"/>
          </a:xfrm>
          <a:prstGeom prst="rect">
            <a:avLst/>
          </a:prstGeom>
        </p:spPr>
      </p:pic>
      <p:pic>
        <p:nvPicPr>
          <p:cNvPr id="16" name="Picture 15" descr="A blue and black button&#10;&#10;Description automatically generated">
            <a:extLst>
              <a:ext uri="{FF2B5EF4-FFF2-40B4-BE49-F238E27FC236}">
                <a16:creationId xmlns:a16="http://schemas.microsoft.com/office/drawing/2014/main" id="{30116A6A-F515-E1F5-81B4-120C2D27DBED}"/>
              </a:ext>
            </a:extLst>
          </p:cNvPr>
          <p:cNvPicPr>
            <a:picLocks noChangeAspect="1"/>
          </p:cNvPicPr>
          <p:nvPr/>
        </p:nvPicPr>
        <p:blipFill>
          <a:blip r:embed="rId12"/>
          <a:stretch>
            <a:fillRect/>
          </a:stretch>
        </p:blipFill>
        <p:spPr>
          <a:xfrm>
            <a:off x="10056983" y="4759039"/>
            <a:ext cx="1706369" cy="1613442"/>
          </a:xfrm>
          <a:prstGeom prst="rect">
            <a:avLst/>
          </a:prstGeom>
        </p:spPr>
      </p:pic>
    </p:spTree>
    <p:extLst>
      <p:ext uri="{BB962C8B-B14F-4D97-AF65-F5344CB8AC3E}">
        <p14:creationId xmlns:p14="http://schemas.microsoft.com/office/powerpoint/2010/main" val="4151694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20440" y="896111"/>
            <a:ext cx="7889768" cy="2039341"/>
          </a:xfrm>
        </p:spPr>
        <p:txBody>
          <a:bodyPr/>
          <a:lstStyle/>
          <a:p>
            <a:r>
              <a:rPr lang="en-US" dirty="0"/>
              <a:t>Methodology</a:t>
            </a:r>
          </a:p>
        </p:txBody>
      </p:sp>
      <p:sp>
        <p:nvSpPr>
          <p:cNvPr id="12" name="Text Placeholder 11">
            <a:extLst>
              <a:ext uri="{FF2B5EF4-FFF2-40B4-BE49-F238E27FC236}">
                <a16:creationId xmlns:a16="http://schemas.microsoft.com/office/drawing/2014/main" id="{D3251268-42B4-3B45-A59B-740E2DB97A00}"/>
              </a:ext>
            </a:extLst>
          </p:cNvPr>
          <p:cNvSpPr>
            <a:spLocks noGrp="1"/>
          </p:cNvSpPr>
          <p:nvPr>
            <p:ph sz="half" idx="14"/>
          </p:nvPr>
        </p:nvSpPr>
        <p:spPr>
          <a:xfrm>
            <a:off x="3520440" y="2238375"/>
            <a:ext cx="7886080" cy="4210050"/>
          </a:xfrm>
        </p:spPr>
        <p:txBody>
          <a:bodyPr>
            <a:normAutofit fontScale="47500" lnSpcReduction="20000"/>
          </a:bodyPr>
          <a:lstStyle/>
          <a:p>
            <a:pPr marL="342900" indent="-342900">
              <a:lnSpc>
                <a:spcPct val="120000"/>
              </a:lnSpc>
              <a:buFont typeface="+mj-lt"/>
              <a:buAutoNum type="arabicPeriod"/>
            </a:pPr>
            <a:r>
              <a:rPr lang="en-US" sz="3200" dirty="0"/>
              <a:t>Power up the Arduino by connecting it to a power source.</a:t>
            </a:r>
          </a:p>
          <a:p>
            <a:pPr marL="342900" indent="-342900">
              <a:lnSpc>
                <a:spcPct val="120000"/>
              </a:lnSpc>
              <a:buFont typeface="+mj-lt"/>
              <a:buAutoNum type="arabicPeriod"/>
            </a:pPr>
            <a:r>
              <a:rPr lang="en-US" sz="3200" dirty="0"/>
              <a:t>Scan the tag on the RFID reader.</a:t>
            </a:r>
          </a:p>
          <a:p>
            <a:pPr marL="342900" indent="-342900">
              <a:lnSpc>
                <a:spcPct val="120000"/>
              </a:lnSpc>
              <a:buFont typeface="+mj-lt"/>
              <a:buAutoNum type="arabicPeriod"/>
            </a:pPr>
            <a:r>
              <a:rPr lang="en-US" sz="3200" dirty="0"/>
              <a:t>The LCD screen will ask user to load their clothes, however, for simulation purposes the there is a timer.</a:t>
            </a:r>
          </a:p>
          <a:p>
            <a:pPr marL="342900" indent="-342900">
              <a:lnSpc>
                <a:spcPct val="120000"/>
              </a:lnSpc>
              <a:buFont typeface="+mj-lt"/>
              <a:buAutoNum type="arabicPeriod"/>
            </a:pPr>
            <a:r>
              <a:rPr lang="en-US" sz="3200" dirty="0"/>
              <a:t>Press tap module which simulates the door closing.</a:t>
            </a:r>
          </a:p>
          <a:p>
            <a:pPr marL="342900" indent="-342900">
              <a:lnSpc>
                <a:spcPct val="120000"/>
              </a:lnSpc>
              <a:buFont typeface="+mj-lt"/>
              <a:buAutoNum type="arabicPeriod"/>
            </a:pPr>
            <a:r>
              <a:rPr lang="en-US" sz="3200" dirty="0"/>
              <a:t>Press on of the buttons to choose to start the washing cycle or the drying cycle.</a:t>
            </a:r>
          </a:p>
          <a:p>
            <a:pPr marL="342900" indent="-342900">
              <a:lnSpc>
                <a:spcPct val="120000"/>
              </a:lnSpc>
              <a:buFont typeface="+mj-lt"/>
              <a:buAutoNum type="arabicPeriod"/>
            </a:pPr>
            <a:r>
              <a:rPr lang="en-US" sz="3200" dirty="0"/>
              <a:t>The ultrasonic sensor will measure the amount of clothes in the washer and then choose an appropriate water and soap amount and the best time length for the washing and drying cycles.</a:t>
            </a:r>
          </a:p>
          <a:p>
            <a:pPr marL="342900" indent="-342900">
              <a:lnSpc>
                <a:spcPct val="120000"/>
              </a:lnSpc>
              <a:buFont typeface="+mj-lt"/>
              <a:buAutoNum type="arabicPeriod"/>
            </a:pPr>
            <a:r>
              <a:rPr lang="en-US" sz="3200" dirty="0"/>
              <a:t>After the cycles have stopped a tone will play and let the user know the washing and drying is done.</a:t>
            </a:r>
          </a:p>
          <a:p>
            <a:pPr marL="342900" indent="-342900">
              <a:lnSpc>
                <a:spcPct val="120000"/>
              </a:lnSpc>
              <a:buFont typeface="+mj-lt"/>
              <a:buAutoNum type="arabicPeriod"/>
            </a:pPr>
            <a:r>
              <a:rPr lang="en-US" sz="3200" dirty="0"/>
              <a:t>There is an extra feature on the machine which is a piano to entertain users.</a:t>
            </a:r>
          </a:p>
          <a:p>
            <a:pPr marL="342900" indent="-342900">
              <a:buFont typeface="+mj-lt"/>
              <a:buAutoNum type="arabicPeriod"/>
            </a:pPr>
            <a:endParaRPr lang="en-US" dirty="0"/>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14187899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7877" y="898524"/>
            <a:ext cx="7606895" cy="2029967"/>
          </a:xfrm>
        </p:spPr>
        <p:txBody>
          <a:bodyPr/>
          <a:lstStyle/>
          <a:p>
            <a:r>
              <a:rPr lang="en-US" dirty="0"/>
              <a:t>Safety Issues</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3259138"/>
            <a:ext cx="7615274" cy="2978150"/>
          </a:xfrm>
        </p:spPr>
        <p:txBody>
          <a:bodyPr>
            <a:normAutofit/>
          </a:bodyPr>
          <a:lstStyle/>
          <a:p>
            <a:r>
              <a:rPr lang="en-US" dirty="0"/>
              <a:t>There is no feature to lock the door in this current prototype.</a:t>
            </a:r>
          </a:p>
          <a:p>
            <a:r>
              <a:rPr lang="en-US" dirty="0"/>
              <a:t>The outer drum of a washing machine should be held by a heavy-duty spring.</a:t>
            </a:r>
          </a:p>
          <a:p>
            <a:r>
              <a:rPr lang="en-US" dirty="0"/>
              <a:t>If machine starts shaking too much it will stop working.</a:t>
            </a:r>
          </a:p>
          <a:p>
            <a:endParaRPr lang="en-US" dirty="0"/>
          </a:p>
          <a:p>
            <a:endParaRPr lang="en-US" dirty="0"/>
          </a:p>
          <a:p>
            <a:endParaRPr lang="en-US" dirty="0"/>
          </a:p>
          <a:p>
            <a:endParaRPr lang="en-US" dirty="0"/>
          </a:p>
          <a:p>
            <a:endParaRPr lang="en-US" dirty="0"/>
          </a:p>
          <a:p>
            <a:endParaRPr lang="en-US" dirty="0"/>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Tree>
    <p:extLst>
      <p:ext uri="{BB962C8B-B14F-4D97-AF65-F5344CB8AC3E}">
        <p14:creationId xmlns:p14="http://schemas.microsoft.com/office/powerpoint/2010/main" val="1593920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0C883-7528-F9C5-D6FA-15EC059A3021}"/>
              </a:ext>
            </a:extLst>
          </p:cNvPr>
          <p:cNvSpPr>
            <a:spLocks noGrp="1"/>
          </p:cNvSpPr>
          <p:nvPr>
            <p:ph type="title"/>
          </p:nvPr>
        </p:nvSpPr>
        <p:spPr>
          <a:xfrm>
            <a:off x="762000" y="896112"/>
            <a:ext cx="10668000" cy="1325563"/>
          </a:xfrm>
        </p:spPr>
        <p:txBody>
          <a:bodyPr/>
          <a:lstStyle/>
          <a:p>
            <a:r>
              <a:rPr lang="en-US" dirty="0"/>
              <a:t>Improvements</a:t>
            </a:r>
          </a:p>
        </p:txBody>
      </p:sp>
      <p:sp>
        <p:nvSpPr>
          <p:cNvPr id="6" name="Text Placeholder 5">
            <a:extLst>
              <a:ext uri="{FF2B5EF4-FFF2-40B4-BE49-F238E27FC236}">
                <a16:creationId xmlns:a16="http://schemas.microsoft.com/office/drawing/2014/main" id="{3A7E69BA-FC91-08A5-671F-B53E6E989C6F}"/>
              </a:ext>
            </a:extLst>
          </p:cNvPr>
          <p:cNvSpPr>
            <a:spLocks noGrp="1"/>
          </p:cNvSpPr>
          <p:nvPr>
            <p:ph type="body" sz="quarter" idx="13"/>
          </p:nvPr>
        </p:nvSpPr>
        <p:spPr>
          <a:xfrm>
            <a:off x="762000" y="2417197"/>
            <a:ext cx="10206175" cy="3737541"/>
          </a:xfrm>
        </p:spPr>
        <p:txBody>
          <a:bodyPr>
            <a:normAutofit lnSpcReduction="10000"/>
          </a:bodyPr>
          <a:lstStyle/>
          <a:p>
            <a:r>
              <a:rPr lang="en-US" dirty="0"/>
              <a:t>Adding a pump for a more realistic washer.</a:t>
            </a:r>
          </a:p>
          <a:p>
            <a:r>
              <a:rPr lang="en-US" dirty="0"/>
              <a:t>Using a stepper motor for the simulation is a better option compared to a servo motor.</a:t>
            </a:r>
          </a:p>
          <a:p>
            <a:r>
              <a:rPr lang="en-US" dirty="0"/>
              <a:t>A motion detector could be used to identify children and notify families.</a:t>
            </a:r>
          </a:p>
          <a:p>
            <a:r>
              <a:rPr lang="en-US" dirty="0"/>
              <a:t>A water heater valve which would heat the water being used to wash for better washing quality.</a:t>
            </a:r>
          </a:p>
          <a:p>
            <a:r>
              <a:rPr lang="en-US" dirty="0"/>
              <a:t>Adding a WIFI module to be able to monitor the washing machine in real time from different places.</a:t>
            </a:r>
          </a:p>
          <a:p>
            <a:r>
              <a:rPr lang="en-US" dirty="0"/>
              <a:t>Adding more washing and drying options for different kinds of clothes and materials.</a:t>
            </a:r>
          </a:p>
          <a:p>
            <a:r>
              <a:rPr lang="en-US" dirty="0"/>
              <a:t>Adding a vibration senor.</a:t>
            </a:r>
          </a:p>
          <a:p>
            <a:r>
              <a:rPr lang="en-US" dirty="0"/>
              <a:t>Using photoelectric sensors instead of ultrasonic sensors for better accuracy.</a:t>
            </a:r>
          </a:p>
        </p:txBody>
      </p:sp>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2390678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5900245" y="544285"/>
            <a:ext cx="5528217" cy="2685383"/>
          </a:xfrm>
        </p:spPr>
        <p:txBody>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5896340" y="3423773"/>
            <a:ext cx="5528217" cy="2029969"/>
          </a:xfrm>
        </p:spPr>
        <p:txBody>
          <a:bodyPr vert="horz" lIns="91440" tIns="45720" rIns="91440" bIns="0" rtlCol="0" anchor="t">
            <a:normAutofit/>
          </a:bodyPr>
          <a:lstStyle/>
          <a:p>
            <a:r>
              <a:rPr lang="en-US" dirty="0"/>
              <a:t>Syeda Samia 2123536</a:t>
            </a:r>
          </a:p>
          <a:p>
            <a:r>
              <a:rPr lang="en-US"/>
              <a:t>Athirah Haziqah 2210240</a:t>
            </a:r>
          </a:p>
          <a:p>
            <a:r>
              <a:rPr lang="en-US"/>
              <a:t>Siti Heidi Amira 2111970</a:t>
            </a:r>
          </a:p>
        </p:txBody>
      </p:sp>
    </p:spTree>
    <p:extLst>
      <p:ext uri="{BB962C8B-B14F-4D97-AF65-F5344CB8AC3E}">
        <p14:creationId xmlns:p14="http://schemas.microsoft.com/office/powerpoint/2010/main" val="2436493926"/>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fd47e97-c861-41d4-93e0-e10e9416736c" xsi:nil="true"/>
    <_activity xmlns="7fd47e97-c861-41d4-93e0-e10e9416736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C37898A94AFD649900288AC12D3957E" ma:contentTypeVersion="18" ma:contentTypeDescription="Create a new document." ma:contentTypeScope="" ma:versionID="51e4f56657b806e8b533541b38631853">
  <xsd:schema xmlns:xsd="http://www.w3.org/2001/XMLSchema" xmlns:xs="http://www.w3.org/2001/XMLSchema" xmlns:p="http://schemas.microsoft.com/office/2006/metadata/properties" xmlns:ns3="7fd47e97-c861-41d4-93e0-e10e9416736c" xmlns:ns4="1dc9fffc-28d1-4148-900b-c3aea6bc3d28" targetNamespace="http://schemas.microsoft.com/office/2006/metadata/properties" ma:root="true" ma:fieldsID="70952dcd2d90976f2eaa0725ef51b371" ns3:_="" ns4:_="">
    <xsd:import namespace="7fd47e97-c861-41d4-93e0-e10e9416736c"/>
    <xsd:import namespace="1dc9fffc-28d1-4148-900b-c3aea6bc3d28"/>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_activity" minOccurs="0"/>
                <xsd:element ref="ns3:MediaServiceObjectDetectorVersions" minOccurs="0"/>
                <xsd:element ref="ns3:MediaLengthInSeconds" minOccurs="0"/>
                <xsd:element ref="ns4:SharedWithUsers" minOccurs="0"/>
                <xsd:element ref="ns4:SharedWithDetails" minOccurs="0"/>
                <xsd:element ref="ns4:SharingHintHash" minOccurs="0"/>
                <xsd:element ref="ns3:MediaServiceSystemTags" minOccurs="0"/>
                <xsd:element ref="ns3:MediaServiceSearchPropertie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fd47e97-c861-41d4-93e0-e10e9416736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_activity" ma:index="17" nillable="true" ma:displayName="_activity" ma:hidden="true" ma:internalName="_activity">
      <xsd:simpleType>
        <xsd:restriction base="dms:Note"/>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SystemTags" ma:index="23" nillable="true" ma:displayName="MediaServiceSystemTags" ma:hidden="true" ma:internalName="MediaServiceSystemTags" ma:readOnly="true">
      <xsd:simpleType>
        <xsd:restriction base="dms:Note"/>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dc9fffc-28d1-4148-900b-c3aea6bc3d28" elementFormDefault="qualified">
    <xsd:import namespace="http://schemas.microsoft.com/office/2006/documentManagement/types"/>
    <xsd:import namespace="http://schemas.microsoft.com/office/infopath/2007/PartnerControls"/>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element name="SharingHintHash" ma:index="2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65614A-92F9-4391-AC3D-F3F5B0704F99}">
  <ds:schemaRefs>
    <ds:schemaRef ds:uri="http://www.w3.org/XML/1998/namespace"/>
    <ds:schemaRef ds:uri="http://purl.org/dc/elements/1.1/"/>
    <ds:schemaRef ds:uri="1dc9fffc-28d1-4148-900b-c3aea6bc3d28"/>
    <ds:schemaRef ds:uri="http://schemas.microsoft.com/office/2006/metadata/properties"/>
    <ds:schemaRef ds:uri="http://purl.org/dc/terms/"/>
    <ds:schemaRef ds:uri="http://schemas.openxmlformats.org/package/2006/metadata/core-properties"/>
    <ds:schemaRef ds:uri="http://purl.org/dc/dcmitype/"/>
    <ds:schemaRef ds:uri="7fd47e97-c861-41d4-93e0-e10e9416736c"/>
    <ds:schemaRef ds:uri="http://schemas.microsoft.com/office/2006/documentManagement/types"/>
    <ds:schemaRef ds:uri="http://schemas.microsoft.com/office/infopath/2007/PartnerControls"/>
  </ds:schemaRefs>
</ds:datastoreItem>
</file>

<file path=customXml/itemProps2.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3.xml><?xml version="1.0" encoding="utf-8"?>
<ds:datastoreItem xmlns:ds="http://schemas.openxmlformats.org/officeDocument/2006/customXml" ds:itemID="{3254E148-5FB8-48E7-8C8D-29907214E9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fd47e97-c861-41d4-93e0-e10e9416736c"/>
    <ds:schemaRef ds:uri="1dc9fffc-28d1-4148-900b-c3aea6bc3d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{A1826783-6F9C-4E5F-A6D6-95346B2537F8}tf33968143_win32</Template>
  <TotalTime>56</TotalTime>
  <Words>463</Words>
  <Application>Microsoft Office PowerPoint</Application>
  <PresentationFormat>Widescreen</PresentationFormat>
  <Paragraphs>75</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Avenir Next LT Pro</vt:lpstr>
      <vt:lpstr>Calibri</vt:lpstr>
      <vt:lpstr>Custom</vt:lpstr>
      <vt:lpstr>Washing machine prototype</vt:lpstr>
      <vt:lpstr>Content</vt:lpstr>
      <vt:lpstr>Introduction</vt:lpstr>
      <vt:lpstr>Equipment</vt:lpstr>
      <vt:lpstr>Methodology</vt:lpstr>
      <vt:lpstr>Safety Issues</vt:lpstr>
      <vt:lpstr>Improvements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Washing machine prototype</dc:title>
  <dc:creator>SYEDA SAMIA</dc:creator>
  <cp:lastModifiedBy>SYEDA SAMIA</cp:lastModifiedBy>
  <cp:revision>2</cp:revision>
  <dcterms:created xsi:type="dcterms:W3CDTF">2024-06-12T08:16:50Z</dcterms:created>
  <dcterms:modified xsi:type="dcterms:W3CDTF">2024-06-12T09:17:20Z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0x010100DC37898A94AFD649900288AC12D3957E</vt:lpwstr>
  </property>
</Properties>
</file>

<file path=docProps/thumbnail.jpeg>
</file>